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64" r:id="rId2"/>
    <p:sldId id="291" r:id="rId3"/>
    <p:sldId id="265" r:id="rId4"/>
    <p:sldId id="294" r:id="rId5"/>
    <p:sldId id="295" r:id="rId6"/>
    <p:sldId id="267" r:id="rId7"/>
    <p:sldId id="269" r:id="rId8"/>
    <p:sldId id="271" r:id="rId9"/>
    <p:sldId id="270" r:id="rId10"/>
    <p:sldId id="292" r:id="rId11"/>
    <p:sldId id="272" r:id="rId12"/>
    <p:sldId id="273" r:id="rId13"/>
    <p:sldId id="288" r:id="rId14"/>
    <p:sldId id="274" r:id="rId15"/>
    <p:sldId id="286" r:id="rId16"/>
    <p:sldId id="289" r:id="rId17"/>
    <p:sldId id="29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14" autoAdjust="0"/>
    <p:restoredTop sz="94660"/>
  </p:normalViewPr>
  <p:slideViewPr>
    <p:cSldViewPr snapToGrid="0">
      <p:cViewPr varScale="1">
        <p:scale>
          <a:sx n="85" d="100"/>
          <a:sy n="85" d="100"/>
        </p:scale>
        <p:origin x="-514" y="-7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393897794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2683798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xmlns="" val="36379976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313266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xmlns="" val="32584416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945879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14665565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1026415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203243847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3553170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1051087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853804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1364771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4170183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3789252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60BF8A0-F5D9-46F3-91D5-F33889676501}" type="datetimeFigureOut">
              <a:rPr lang="en-US" smtClean="0"/>
              <a:pPr/>
              <a:t>11/27/2019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33268820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60BF8A0-F5D9-46F3-91D5-F33889676501}" type="datetimeFigureOut">
              <a:rPr lang="en-US" smtClean="0"/>
              <a:pPr/>
              <a:t>11/27/2019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1EB8934-C652-4D80-8C9D-64B102A1BD15}" type="slidenum">
              <a:rPr lang="en-US" smtClean="0"/>
              <a:pPr/>
              <a:t>‹#›</a:t>
            </a:fld>
            <a:endParaRPr lang="en-US"/>
          </a:p>
        </p:txBody>
      </p:sp>
    </p:spTree>
    <p:extLst>
      <p:ext uri="{BB962C8B-B14F-4D97-AF65-F5344CB8AC3E}">
        <p14:creationId xmlns:p14="http://schemas.microsoft.com/office/powerpoint/2010/main" xmlns="" val="107534229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Lst>
  <p:timing>
    <p:tnLst>
      <p:par>
        <p:cTn id="1" dur="indefinite" restart="never" nodeType="tmRoot"/>
      </p:par>
    </p:tnLst>
  </p:timing>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96255" y="569594"/>
            <a:ext cx="10972800" cy="1865348"/>
          </a:xfrm>
        </p:spPr>
        <p:txBody>
          <a:bodyPr>
            <a:normAutofit/>
          </a:bodyPr>
          <a:lstStyle/>
          <a:p>
            <a:pPr algn="ctr"/>
            <a:r>
              <a:rPr lang="en-IN" sz="4800" u="sng" dirty="0" smtClean="0">
                <a:effectLst>
                  <a:outerShdw blurRad="38100" dist="38100" dir="2700000" algn="tl">
                    <a:srgbClr val="000000">
                      <a:alpha val="43137"/>
                    </a:srgbClr>
                  </a:outerShdw>
                </a:effectLst>
              </a:rPr>
              <a:t>Food Ordering Web Application</a:t>
            </a:r>
            <a:endParaRPr lang="en-US" sz="4800" u="sng" dirty="0">
              <a:effectLst>
                <a:outerShdw blurRad="38100" dist="38100" dir="2700000" algn="tl">
                  <a:srgbClr val="000000">
                    <a:alpha val="43137"/>
                  </a:srgbClr>
                </a:outerShdw>
              </a:effectLst>
            </a:endParaRPr>
          </a:p>
        </p:txBody>
      </p:sp>
      <p:sp>
        <p:nvSpPr>
          <p:cNvPr id="2" name="Content Placeholder 1"/>
          <p:cNvSpPr>
            <a:spLocks noGrp="1"/>
          </p:cNvSpPr>
          <p:nvPr>
            <p:ph idx="1"/>
          </p:nvPr>
        </p:nvSpPr>
        <p:spPr>
          <a:xfrm>
            <a:off x="609600" y="1580973"/>
            <a:ext cx="10972800" cy="5059109"/>
          </a:xfrm>
        </p:spPr>
        <p:txBody>
          <a:bodyPr>
            <a:normAutofit fontScale="55000" lnSpcReduction="20000"/>
          </a:bodyPr>
          <a:lstStyle/>
          <a:p>
            <a:endParaRPr lang="en-IN" dirty="0" smtClean="0"/>
          </a:p>
          <a:p>
            <a:endParaRPr lang="en-IN" dirty="0" smtClean="0"/>
          </a:p>
          <a:p>
            <a:endParaRPr lang="en-IN" dirty="0" smtClean="0"/>
          </a:p>
          <a:p>
            <a:endParaRPr lang="en-IN" dirty="0" smtClean="0"/>
          </a:p>
          <a:p>
            <a:endParaRPr lang="en-IN" dirty="0" smtClean="0"/>
          </a:p>
          <a:p>
            <a:endParaRPr lang="en-IN" dirty="0" smtClean="0"/>
          </a:p>
          <a:p>
            <a:endParaRPr lang="en-IN" dirty="0" smtClean="0"/>
          </a:p>
          <a:p>
            <a:pPr>
              <a:buNone/>
            </a:pPr>
            <a:r>
              <a:rPr lang="en-IN" b="1" dirty="0" smtClean="0"/>
              <a:t>									</a:t>
            </a:r>
          </a:p>
          <a:p>
            <a:pPr>
              <a:buNone/>
            </a:pPr>
            <a:r>
              <a:rPr lang="en-IN" b="1" dirty="0" smtClean="0"/>
              <a:t>									</a:t>
            </a:r>
          </a:p>
          <a:p>
            <a:pPr>
              <a:buNone/>
            </a:pPr>
            <a:endParaRPr lang="en-IN" b="1" dirty="0" smtClean="0"/>
          </a:p>
          <a:p>
            <a:pPr>
              <a:buNone/>
            </a:pPr>
            <a:endParaRPr lang="en-IN" b="1" dirty="0" smtClean="0"/>
          </a:p>
          <a:p>
            <a:pPr>
              <a:buNone/>
            </a:pPr>
            <a:endParaRPr lang="en-IN" b="1" dirty="0" smtClean="0"/>
          </a:p>
          <a:p>
            <a:pPr>
              <a:buNone/>
            </a:pPr>
            <a:endParaRPr lang="en-IN" b="1" dirty="0" smtClean="0"/>
          </a:p>
          <a:p>
            <a:pPr>
              <a:buNone/>
            </a:pPr>
            <a:r>
              <a:rPr lang="en-IN" b="1" dirty="0" smtClean="0"/>
              <a:t>														</a:t>
            </a:r>
            <a:r>
              <a:rPr lang="en-IN" sz="3400" b="1" u="sng" dirty="0" smtClean="0"/>
              <a:t>Presented By</a:t>
            </a:r>
            <a:r>
              <a:rPr lang="en-IN" sz="3400" b="1" dirty="0" smtClean="0"/>
              <a:t> :</a:t>
            </a:r>
          </a:p>
          <a:p>
            <a:pPr lvl="8">
              <a:buNone/>
            </a:pPr>
            <a:r>
              <a:rPr lang="en-IN" sz="2800" dirty="0" smtClean="0"/>
              <a:t>							</a:t>
            </a:r>
            <a:r>
              <a:rPr lang="en-IN" sz="2800" dirty="0" smtClean="0"/>
              <a:t>	</a:t>
            </a:r>
            <a:r>
              <a:rPr lang="en-IN" sz="2900" dirty="0" smtClean="0"/>
              <a:t>Vineet Rathor</a:t>
            </a:r>
          </a:p>
          <a:p>
            <a:pPr lvl="8">
              <a:buNone/>
            </a:pPr>
            <a:r>
              <a:rPr lang="en-IN" sz="2900" dirty="0" smtClean="0"/>
              <a:t>	</a:t>
            </a:r>
            <a:r>
              <a:rPr lang="en-IN" sz="2900" dirty="0" smtClean="0"/>
              <a:t>							Saurabh Singh</a:t>
            </a:r>
          </a:p>
          <a:p>
            <a:pPr lvl="8">
              <a:buNone/>
            </a:pPr>
            <a:r>
              <a:rPr lang="en-IN" sz="2900" dirty="0" smtClean="0"/>
              <a:t>	</a:t>
            </a:r>
            <a:r>
              <a:rPr lang="en-IN" sz="2900" dirty="0" smtClean="0"/>
              <a:t>							Rajeev Ranjan Chaturvedi</a:t>
            </a:r>
          </a:p>
          <a:p>
            <a:pPr lvl="8">
              <a:buNone/>
            </a:pPr>
            <a:r>
              <a:rPr lang="en-IN" sz="3600" dirty="0" smtClean="0"/>
              <a:t>								</a:t>
            </a:r>
            <a:endParaRPr lang="en-US" sz="3600" dirty="0"/>
          </a:p>
        </p:txBody>
      </p:sp>
      <p:pic>
        <p:nvPicPr>
          <p:cNvPr id="5" name="Picture 4"/>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336297" y="2256544"/>
            <a:ext cx="5637357" cy="2391605"/>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5220" y="175856"/>
            <a:ext cx="8596668" cy="1320800"/>
          </a:xfrm>
        </p:spPr>
        <p:txBody>
          <a:bodyPr/>
          <a:lstStyle/>
          <a:p>
            <a:pPr algn="ctr"/>
            <a:r>
              <a:rPr lang="en-US" b="1" dirty="0" smtClean="0">
                <a:latin typeface="Times New Roman" pitchFamily="18" charset="0"/>
                <a:cs typeface="Times New Roman" pitchFamily="18" charset="0"/>
              </a:rPr>
              <a:t>Login Page (2)</a:t>
            </a:r>
            <a:endParaRPr lang="en-US" b="1" dirty="0">
              <a:latin typeface="Times New Roman" pitchFamily="18" charset="0"/>
              <a:cs typeface="Times New Roman" pitchFamily="18" charset="0"/>
            </a:endParaRPr>
          </a:p>
        </p:txBody>
      </p:sp>
      <p:sp>
        <p:nvSpPr>
          <p:cNvPr id="5" name="Right Arrow 4"/>
          <p:cNvSpPr/>
          <p:nvPr/>
        </p:nvSpPr>
        <p:spPr>
          <a:xfrm rot="10800000" flipV="1">
            <a:off x="8001973" y="2164633"/>
            <a:ext cx="1815523" cy="12497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TextBox 5"/>
          <p:cNvSpPr txBox="1"/>
          <p:nvPr/>
        </p:nvSpPr>
        <p:spPr>
          <a:xfrm>
            <a:off x="8261895" y="2641074"/>
            <a:ext cx="2858972" cy="646331"/>
          </a:xfrm>
          <a:prstGeom prst="rect">
            <a:avLst/>
          </a:prstGeom>
          <a:noFill/>
        </p:spPr>
        <p:txBody>
          <a:bodyPr wrap="square" rtlCol="0">
            <a:spAutoFit/>
          </a:bodyPr>
          <a:lstStyle/>
          <a:p>
            <a:r>
              <a:rPr lang="en-US" dirty="0" smtClean="0"/>
              <a:t>Username at the top right corner after Login</a:t>
            </a:r>
            <a:endParaRPr lang="en-US" dirty="0"/>
          </a:p>
        </p:txBody>
      </p:sp>
      <p:pic>
        <p:nvPicPr>
          <p:cNvPr id="8" name="Picture 7" descr="C:\Users\HP\Downloads\Screenshot (73).png"/>
          <p:cNvPicPr/>
          <p:nvPr/>
        </p:nvPicPr>
        <p:blipFill>
          <a:blip r:embed="rId2"/>
          <a:srcRect/>
          <a:stretch>
            <a:fillRect/>
          </a:stretch>
        </p:blipFill>
        <p:spPr bwMode="auto">
          <a:xfrm>
            <a:off x="121298" y="1101013"/>
            <a:ext cx="7745769" cy="5365102"/>
          </a:xfrm>
          <a:prstGeom prst="rect">
            <a:avLst/>
          </a:prstGeom>
          <a:noFill/>
          <a:ln w="9525">
            <a:noFill/>
            <a:miter lim="800000"/>
            <a:headEnd/>
            <a:tailEnd/>
          </a:ln>
        </p:spPr>
      </p:pic>
    </p:spTree>
    <p:extLst>
      <p:ext uri="{BB962C8B-B14F-4D97-AF65-F5344CB8AC3E}">
        <p14:creationId xmlns:p14="http://schemas.microsoft.com/office/powerpoint/2010/main" xmlns="" val="27197585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69205" y="245649"/>
            <a:ext cx="5039290" cy="1320800"/>
          </a:xfrm>
        </p:spPr>
        <p:txBody>
          <a:bodyPr/>
          <a:lstStyle/>
          <a:p>
            <a:pPr algn="ctr"/>
            <a:r>
              <a:rPr lang="en-IN" b="1" dirty="0" smtClean="0">
                <a:latin typeface="Times New Roman" pitchFamily="18" charset="0"/>
                <a:cs typeface="Times New Roman" pitchFamily="18" charset="0"/>
              </a:rPr>
              <a:t>Feedback</a:t>
            </a:r>
            <a:r>
              <a:rPr lang="en-IN" b="1" dirty="0" smtClean="0">
                <a:latin typeface="Times New Roman" pitchFamily="18" charset="0"/>
                <a:cs typeface="Times New Roman" pitchFamily="18" charset="0"/>
              </a:rPr>
              <a:t> </a:t>
            </a:r>
            <a:r>
              <a:rPr lang="en-IN" b="1" dirty="0" smtClean="0">
                <a:latin typeface="Times New Roman" pitchFamily="18" charset="0"/>
                <a:cs typeface="Times New Roman" pitchFamily="18" charset="0"/>
              </a:rPr>
              <a:t>Page</a:t>
            </a:r>
            <a:endParaRPr lang="en-US" b="1" dirty="0">
              <a:effectLst/>
              <a:latin typeface="Times New Roman" pitchFamily="18" charset="0"/>
              <a:cs typeface="Times New Roman" pitchFamily="18" charset="0"/>
            </a:endParaRPr>
          </a:p>
        </p:txBody>
      </p:sp>
      <p:sp>
        <p:nvSpPr>
          <p:cNvPr id="2" name="TextBox 1"/>
          <p:cNvSpPr txBox="1"/>
          <p:nvPr/>
        </p:nvSpPr>
        <p:spPr>
          <a:xfrm>
            <a:off x="7895763" y="5562375"/>
            <a:ext cx="2632105" cy="923330"/>
          </a:xfrm>
          <a:prstGeom prst="rect">
            <a:avLst/>
          </a:prstGeom>
          <a:noFill/>
        </p:spPr>
        <p:txBody>
          <a:bodyPr wrap="square" rtlCol="0">
            <a:spAutoFit/>
          </a:bodyPr>
          <a:lstStyle/>
          <a:p>
            <a:r>
              <a:rPr lang="en-US" dirty="0" smtClean="0"/>
              <a:t>User has to click on this button to open feedback form</a:t>
            </a:r>
            <a:endParaRPr lang="en-US" dirty="0"/>
          </a:p>
        </p:txBody>
      </p:sp>
      <p:sp>
        <p:nvSpPr>
          <p:cNvPr id="11" name="Right Arrow 10"/>
          <p:cNvSpPr/>
          <p:nvPr/>
        </p:nvSpPr>
        <p:spPr>
          <a:xfrm rot="501666" flipV="1">
            <a:off x="4045649" y="904096"/>
            <a:ext cx="1974190" cy="18675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8" name="Picture 7" descr="C:\Users\HP\Pictures\Screenshots\Screenshot (5).png"/>
          <p:cNvPicPr/>
          <p:nvPr/>
        </p:nvPicPr>
        <p:blipFill>
          <a:blip r:embed="rId2" cstate="print"/>
          <a:srcRect/>
          <a:stretch>
            <a:fillRect/>
          </a:stretch>
        </p:blipFill>
        <p:spPr bwMode="auto">
          <a:xfrm>
            <a:off x="317679" y="1882587"/>
            <a:ext cx="5406852" cy="4536141"/>
          </a:xfrm>
          <a:prstGeom prst="rect">
            <a:avLst/>
          </a:prstGeom>
          <a:noFill/>
          <a:ln w="9525">
            <a:noFill/>
            <a:miter lim="800000"/>
            <a:headEnd/>
            <a:tailEnd/>
          </a:ln>
        </p:spPr>
      </p:pic>
      <p:pic>
        <p:nvPicPr>
          <p:cNvPr id="9" name="Picture 8" descr="C:\Users\HP\Downloads\Screenshot (74).png"/>
          <p:cNvPicPr/>
          <p:nvPr/>
        </p:nvPicPr>
        <p:blipFill>
          <a:blip r:embed="rId3"/>
          <a:srcRect/>
          <a:stretch>
            <a:fillRect/>
          </a:stretch>
        </p:blipFill>
        <p:spPr bwMode="auto">
          <a:xfrm>
            <a:off x="6180502" y="340659"/>
            <a:ext cx="5859098" cy="5127812"/>
          </a:xfrm>
          <a:prstGeom prst="rect">
            <a:avLst/>
          </a:prstGeom>
          <a:noFill/>
          <a:ln w="9525">
            <a:noFill/>
            <a:miter lim="800000"/>
            <a:headEnd/>
            <a:tailEnd/>
          </a:ln>
        </p:spPr>
      </p:pic>
      <p:sp>
        <p:nvSpPr>
          <p:cNvPr id="16" name="Right Arrow 15"/>
          <p:cNvSpPr/>
          <p:nvPr/>
        </p:nvSpPr>
        <p:spPr>
          <a:xfrm rot="10495154" flipV="1">
            <a:off x="5946167" y="5888472"/>
            <a:ext cx="1974190" cy="18675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extLst>
      <p:ext uri="{BB962C8B-B14F-4D97-AF65-F5344CB8AC3E}">
        <p14:creationId xmlns:p14="http://schemas.microsoft.com/office/powerpoint/2010/main" xmlns="" val="5048931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123461"/>
            <a:ext cx="4422712" cy="1320800"/>
          </a:xfrm>
        </p:spPr>
        <p:txBody>
          <a:bodyPr/>
          <a:lstStyle/>
          <a:p>
            <a:pPr algn="ctr"/>
            <a:r>
              <a:rPr lang="en-IN" b="1" dirty="0" smtClean="0">
                <a:latin typeface="Times New Roman" pitchFamily="18" charset="0"/>
                <a:cs typeface="Times New Roman" pitchFamily="18" charset="0"/>
              </a:rPr>
              <a:t>Menu Section</a:t>
            </a:r>
            <a:endParaRPr lang="en-US" b="1" dirty="0">
              <a:latin typeface="Times New Roman" pitchFamily="18" charset="0"/>
              <a:cs typeface="Times New Roman" pitchFamily="18" charset="0"/>
            </a:endParaRPr>
          </a:p>
        </p:txBody>
      </p:sp>
      <p:sp>
        <p:nvSpPr>
          <p:cNvPr id="7" name="TextBox 6"/>
          <p:cNvSpPr txBox="1"/>
          <p:nvPr/>
        </p:nvSpPr>
        <p:spPr>
          <a:xfrm>
            <a:off x="2286550" y="5226458"/>
            <a:ext cx="2868156" cy="923330"/>
          </a:xfrm>
          <a:prstGeom prst="rect">
            <a:avLst/>
          </a:prstGeom>
          <a:noFill/>
        </p:spPr>
        <p:txBody>
          <a:bodyPr wrap="square" rtlCol="0">
            <a:spAutoFit/>
          </a:bodyPr>
          <a:lstStyle/>
          <a:p>
            <a:r>
              <a:rPr lang="en-IN" dirty="0" smtClean="0"/>
              <a:t>Pizza food items will display on clicking on pizza option</a:t>
            </a:r>
            <a:endParaRPr lang="en-US" dirty="0"/>
          </a:p>
        </p:txBody>
      </p:sp>
      <p:sp>
        <p:nvSpPr>
          <p:cNvPr id="11" name="Right Arrow 10"/>
          <p:cNvSpPr/>
          <p:nvPr/>
        </p:nvSpPr>
        <p:spPr>
          <a:xfrm rot="16200000" flipV="1">
            <a:off x="882184" y="5688174"/>
            <a:ext cx="1524184" cy="206719"/>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Right Arrow 12"/>
          <p:cNvSpPr/>
          <p:nvPr/>
        </p:nvSpPr>
        <p:spPr>
          <a:xfrm rot="16200000" flipV="1">
            <a:off x="7276305" y="4553736"/>
            <a:ext cx="560440" cy="159007"/>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6" name="Picture 15" descr="C:\Users\HP\Pictures\Screenshots\Screenshot (7).png"/>
          <p:cNvPicPr/>
          <p:nvPr/>
        </p:nvPicPr>
        <p:blipFill>
          <a:blip r:embed="rId2" cstate="print"/>
          <a:srcRect/>
          <a:stretch>
            <a:fillRect/>
          </a:stretch>
        </p:blipFill>
        <p:spPr bwMode="auto">
          <a:xfrm>
            <a:off x="6370440" y="413191"/>
            <a:ext cx="5672628" cy="3809185"/>
          </a:xfrm>
          <a:prstGeom prst="rect">
            <a:avLst/>
          </a:prstGeom>
          <a:noFill/>
          <a:ln w="9525">
            <a:noFill/>
            <a:miter lim="800000"/>
            <a:headEnd/>
            <a:tailEnd/>
          </a:ln>
        </p:spPr>
      </p:pic>
      <p:sp>
        <p:nvSpPr>
          <p:cNvPr id="17" name="TextBox 16"/>
          <p:cNvSpPr txBox="1"/>
          <p:nvPr/>
        </p:nvSpPr>
        <p:spPr>
          <a:xfrm>
            <a:off x="7817772" y="4525360"/>
            <a:ext cx="3845309" cy="923330"/>
          </a:xfrm>
          <a:prstGeom prst="rect">
            <a:avLst/>
          </a:prstGeom>
          <a:noFill/>
        </p:spPr>
        <p:txBody>
          <a:bodyPr wrap="square" rtlCol="0">
            <a:spAutoFit/>
          </a:bodyPr>
          <a:lstStyle/>
          <a:p>
            <a:r>
              <a:rPr lang="en-US" dirty="0" smtClean="0"/>
              <a:t>This is Menu section , to view the food items , user needs to click on any above given type of food.</a:t>
            </a:r>
            <a:endParaRPr lang="en-US" dirty="0"/>
          </a:p>
        </p:txBody>
      </p:sp>
      <p:pic>
        <p:nvPicPr>
          <p:cNvPr id="18" name="Picture 17" descr="C:\Users\HP\Pictures\Screenshots\Screenshot (8).png"/>
          <p:cNvPicPr/>
          <p:nvPr/>
        </p:nvPicPr>
        <p:blipFill>
          <a:blip r:embed="rId3" cstate="print"/>
          <a:srcRect/>
          <a:stretch>
            <a:fillRect/>
          </a:stretch>
        </p:blipFill>
        <p:spPr bwMode="auto">
          <a:xfrm>
            <a:off x="332708" y="973077"/>
            <a:ext cx="5691573" cy="3912687"/>
          </a:xfrm>
          <a:prstGeom prst="rect">
            <a:avLst/>
          </a:prstGeom>
          <a:noFill/>
          <a:ln w="9525">
            <a:noFill/>
            <a:miter lim="800000"/>
            <a:headEnd/>
            <a:tailEnd/>
          </a:ln>
        </p:spPr>
      </p:pic>
    </p:spTree>
    <p:extLst>
      <p:ext uri="{BB962C8B-B14F-4D97-AF65-F5344CB8AC3E}">
        <p14:creationId xmlns:p14="http://schemas.microsoft.com/office/powerpoint/2010/main" xmlns="" val="11223461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91480" y="143156"/>
            <a:ext cx="8596668" cy="743252"/>
          </a:xfrm>
        </p:spPr>
        <p:txBody>
          <a:bodyPr/>
          <a:lstStyle/>
          <a:p>
            <a:pPr algn="ctr"/>
            <a:r>
              <a:rPr lang="en-US" b="1" dirty="0" smtClean="0">
                <a:latin typeface="Times New Roman" pitchFamily="18" charset="0"/>
                <a:cs typeface="Times New Roman" pitchFamily="18" charset="0"/>
              </a:rPr>
              <a:t>Ordering Cart section</a:t>
            </a:r>
            <a:endParaRPr lang="en-US" b="1" dirty="0">
              <a:latin typeface="Times New Roman" pitchFamily="18" charset="0"/>
              <a:cs typeface="Times New Roman" pitchFamily="18" charset="0"/>
            </a:endParaRPr>
          </a:p>
        </p:txBody>
      </p:sp>
      <p:sp>
        <p:nvSpPr>
          <p:cNvPr id="2" name="TextBox 1"/>
          <p:cNvSpPr txBox="1"/>
          <p:nvPr/>
        </p:nvSpPr>
        <p:spPr>
          <a:xfrm>
            <a:off x="4469924" y="3536032"/>
            <a:ext cx="1838130" cy="1200329"/>
          </a:xfrm>
          <a:prstGeom prst="rect">
            <a:avLst/>
          </a:prstGeom>
          <a:noFill/>
        </p:spPr>
        <p:txBody>
          <a:bodyPr wrap="square" rtlCol="0">
            <a:spAutoFit/>
          </a:bodyPr>
          <a:lstStyle/>
          <a:p>
            <a:r>
              <a:rPr lang="en-US" dirty="0" smtClean="0"/>
              <a:t>Faculty can upload documents in pdf format only</a:t>
            </a:r>
            <a:endParaRPr lang="en-US" dirty="0"/>
          </a:p>
        </p:txBody>
      </p:sp>
      <p:sp>
        <p:nvSpPr>
          <p:cNvPr id="9" name="Right Arrow 8"/>
          <p:cNvSpPr/>
          <p:nvPr/>
        </p:nvSpPr>
        <p:spPr>
          <a:xfrm rot="21247331" flipV="1">
            <a:off x="1553130" y="2796971"/>
            <a:ext cx="1260238" cy="122472"/>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Right Arrow 9"/>
          <p:cNvSpPr/>
          <p:nvPr/>
        </p:nvSpPr>
        <p:spPr>
          <a:xfrm rot="11339563" flipV="1">
            <a:off x="3207859" y="3987544"/>
            <a:ext cx="1260238" cy="122472"/>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Right Arrow 10"/>
          <p:cNvSpPr/>
          <p:nvPr/>
        </p:nvSpPr>
        <p:spPr>
          <a:xfrm rot="11339563" flipV="1">
            <a:off x="8714727" y="3014605"/>
            <a:ext cx="1113000" cy="86701"/>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2" name="TextBox 11"/>
          <p:cNvSpPr txBox="1"/>
          <p:nvPr/>
        </p:nvSpPr>
        <p:spPr>
          <a:xfrm>
            <a:off x="222191" y="2471392"/>
            <a:ext cx="1828799" cy="1200329"/>
          </a:xfrm>
          <a:prstGeom prst="rect">
            <a:avLst/>
          </a:prstGeom>
          <a:noFill/>
        </p:spPr>
        <p:txBody>
          <a:bodyPr wrap="square" rtlCol="0">
            <a:spAutoFit/>
          </a:bodyPr>
          <a:lstStyle/>
          <a:p>
            <a:r>
              <a:rPr lang="en-US" dirty="0" smtClean="0"/>
              <a:t>Faculty can view the timetable of any course</a:t>
            </a:r>
            <a:endParaRPr lang="en-US" dirty="0"/>
          </a:p>
        </p:txBody>
      </p:sp>
      <p:sp>
        <p:nvSpPr>
          <p:cNvPr id="13" name="TextBox 12"/>
          <p:cNvSpPr txBox="1"/>
          <p:nvPr/>
        </p:nvSpPr>
        <p:spPr>
          <a:xfrm>
            <a:off x="9827664" y="2634562"/>
            <a:ext cx="2247543" cy="3416320"/>
          </a:xfrm>
          <a:prstGeom prst="rect">
            <a:avLst/>
          </a:prstGeom>
          <a:noFill/>
        </p:spPr>
        <p:txBody>
          <a:bodyPr wrap="square" rtlCol="0">
            <a:spAutoFit/>
          </a:bodyPr>
          <a:lstStyle/>
          <a:p>
            <a:r>
              <a:rPr lang="en-US" dirty="0" smtClean="0"/>
              <a:t>On clicking the option of order now on when user hovers over any food item will display this form if user is logged in otherwise alert message will be displayed and log </a:t>
            </a:r>
            <a:r>
              <a:rPr lang="en-US" dirty="0" smtClean="0"/>
              <a:t>form will display as popup.</a:t>
            </a:r>
            <a:endParaRPr lang="en-US" dirty="0"/>
          </a:p>
        </p:txBody>
      </p:sp>
      <p:sp>
        <p:nvSpPr>
          <p:cNvPr id="14" name="Right Arrow 13"/>
          <p:cNvSpPr/>
          <p:nvPr/>
        </p:nvSpPr>
        <p:spPr>
          <a:xfrm flipV="1">
            <a:off x="6041481" y="4207757"/>
            <a:ext cx="776466" cy="14449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17" name="Content Placeholder 16" descr="C:\Users\HP\Pictures\Screenshots\Screenshot (9).png"/>
          <p:cNvPicPr>
            <a:picLocks noGrp="1"/>
          </p:cNvPicPr>
          <p:nvPr>
            <p:ph idx="1"/>
          </p:nvPr>
        </p:nvPicPr>
        <p:blipFill>
          <a:blip r:embed="rId2" cstate="print"/>
          <a:srcRect/>
          <a:stretch>
            <a:fillRect/>
          </a:stretch>
        </p:blipFill>
        <p:spPr bwMode="auto">
          <a:xfrm>
            <a:off x="345233" y="1026367"/>
            <a:ext cx="8238929" cy="5411756"/>
          </a:xfrm>
          <a:prstGeom prst="rect">
            <a:avLst/>
          </a:prstGeom>
          <a:noFill/>
          <a:ln w="9525">
            <a:noFill/>
            <a:miter lim="800000"/>
            <a:headEnd/>
            <a:tailEnd/>
          </a:ln>
        </p:spPr>
      </p:pic>
    </p:spTree>
    <p:extLst>
      <p:ext uri="{BB962C8B-B14F-4D97-AF65-F5344CB8AC3E}">
        <p14:creationId xmlns:p14="http://schemas.microsoft.com/office/powerpoint/2010/main" xmlns="" val="24519136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30404" y="184910"/>
            <a:ext cx="8596668" cy="1320800"/>
          </a:xfrm>
        </p:spPr>
        <p:txBody>
          <a:bodyPr/>
          <a:lstStyle/>
          <a:p>
            <a:pPr algn="ctr"/>
            <a:r>
              <a:rPr lang="en-IN" b="1" dirty="0" smtClean="0">
                <a:latin typeface="Times New Roman" pitchFamily="18" charset="0"/>
                <a:cs typeface="Times New Roman" pitchFamily="18" charset="0"/>
              </a:rPr>
              <a:t>About Us section</a:t>
            </a:r>
            <a:endParaRPr lang="en-US" b="1" dirty="0">
              <a:latin typeface="Times New Roman" pitchFamily="18" charset="0"/>
              <a:cs typeface="Times New Roman" pitchFamily="18" charset="0"/>
            </a:endParaRPr>
          </a:p>
        </p:txBody>
      </p:sp>
      <p:sp>
        <p:nvSpPr>
          <p:cNvPr id="2" name="TextBox 1"/>
          <p:cNvSpPr txBox="1"/>
          <p:nvPr/>
        </p:nvSpPr>
        <p:spPr>
          <a:xfrm>
            <a:off x="1333144" y="2181964"/>
            <a:ext cx="2191850" cy="923330"/>
          </a:xfrm>
          <a:prstGeom prst="rect">
            <a:avLst/>
          </a:prstGeom>
          <a:noFill/>
        </p:spPr>
        <p:txBody>
          <a:bodyPr wrap="square" rtlCol="0">
            <a:spAutoFit/>
          </a:bodyPr>
          <a:lstStyle/>
          <a:p>
            <a:r>
              <a:rPr lang="en-US" dirty="0" smtClean="0"/>
              <a:t>Student can view the Timetable here of any course</a:t>
            </a:r>
            <a:endParaRPr lang="en-US" dirty="0"/>
          </a:p>
        </p:txBody>
      </p:sp>
      <p:sp>
        <p:nvSpPr>
          <p:cNvPr id="7" name="TextBox 6"/>
          <p:cNvSpPr txBox="1"/>
          <p:nvPr/>
        </p:nvSpPr>
        <p:spPr>
          <a:xfrm>
            <a:off x="7161007" y="3865295"/>
            <a:ext cx="2581197" cy="1200329"/>
          </a:xfrm>
          <a:prstGeom prst="rect">
            <a:avLst/>
          </a:prstGeom>
          <a:noFill/>
        </p:spPr>
        <p:txBody>
          <a:bodyPr wrap="square" rtlCol="0">
            <a:spAutoFit/>
          </a:bodyPr>
          <a:lstStyle/>
          <a:p>
            <a:r>
              <a:rPr lang="en-US" dirty="0" smtClean="0"/>
              <a:t>Student can  view/download pdf here that the faculty has shared </a:t>
            </a:r>
            <a:endParaRPr lang="en-US" dirty="0"/>
          </a:p>
        </p:txBody>
      </p:sp>
      <p:pic>
        <p:nvPicPr>
          <p:cNvPr id="9" name="Content Placeholder 8"/>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3903109" y="1427147"/>
            <a:ext cx="2649272" cy="5298544"/>
          </a:xfrm>
        </p:spPr>
      </p:pic>
      <p:sp>
        <p:nvSpPr>
          <p:cNvPr id="10" name="Right Arrow 9"/>
          <p:cNvSpPr/>
          <p:nvPr/>
        </p:nvSpPr>
        <p:spPr>
          <a:xfrm rot="369579" flipV="1">
            <a:off x="3465023" y="2683439"/>
            <a:ext cx="1697638" cy="129015"/>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Right Arrow 10"/>
          <p:cNvSpPr/>
          <p:nvPr/>
        </p:nvSpPr>
        <p:spPr>
          <a:xfrm rot="10574382" flipV="1">
            <a:off x="5469512" y="4417551"/>
            <a:ext cx="1697638" cy="129015"/>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2" name="Picture 11" descr="C:\Users\HP\Pictures\Screenshots\Screenshot (11).png"/>
          <p:cNvPicPr/>
          <p:nvPr/>
        </p:nvPicPr>
        <p:blipFill>
          <a:blip r:embed="rId3"/>
          <a:srcRect/>
          <a:stretch>
            <a:fillRect/>
          </a:stretch>
        </p:blipFill>
        <p:spPr bwMode="auto">
          <a:xfrm>
            <a:off x="541176" y="1191490"/>
            <a:ext cx="11103427" cy="5554543"/>
          </a:xfrm>
          <a:prstGeom prst="rect">
            <a:avLst/>
          </a:prstGeom>
          <a:noFill/>
          <a:ln w="9525">
            <a:noFill/>
            <a:miter lim="800000"/>
            <a:headEnd/>
            <a:tailEnd/>
          </a:ln>
        </p:spPr>
      </p:pic>
    </p:spTree>
    <p:extLst>
      <p:ext uri="{BB962C8B-B14F-4D97-AF65-F5344CB8AC3E}">
        <p14:creationId xmlns:p14="http://schemas.microsoft.com/office/powerpoint/2010/main" xmlns="" val="40051463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2811" y="123709"/>
            <a:ext cx="3754707" cy="1320800"/>
          </a:xfrm>
        </p:spPr>
        <p:txBody>
          <a:bodyPr/>
          <a:lstStyle/>
          <a:p>
            <a:pPr algn="ctr"/>
            <a:r>
              <a:rPr lang="en-IN" b="1" dirty="0" smtClean="0">
                <a:latin typeface="Times New Roman" pitchFamily="18" charset="0"/>
                <a:cs typeface="Times New Roman" pitchFamily="18" charset="0"/>
              </a:rPr>
              <a:t>Profile Page </a:t>
            </a:r>
            <a:endParaRPr lang="en-US" b="1" dirty="0">
              <a:latin typeface="Times New Roman" pitchFamily="18" charset="0"/>
              <a:cs typeface="Times New Roman" pitchFamily="18" charset="0"/>
            </a:endParaRPr>
          </a:p>
        </p:txBody>
      </p:sp>
      <p:sp>
        <p:nvSpPr>
          <p:cNvPr id="15" name="TextBox 14"/>
          <p:cNvSpPr txBox="1"/>
          <p:nvPr/>
        </p:nvSpPr>
        <p:spPr>
          <a:xfrm>
            <a:off x="9402989" y="3201014"/>
            <a:ext cx="2624170" cy="1477328"/>
          </a:xfrm>
          <a:prstGeom prst="rect">
            <a:avLst/>
          </a:prstGeom>
          <a:noFill/>
        </p:spPr>
        <p:txBody>
          <a:bodyPr wrap="square" rtlCol="0">
            <a:spAutoFit/>
          </a:bodyPr>
          <a:lstStyle/>
          <a:p>
            <a:r>
              <a:rPr lang="en-US" dirty="0" smtClean="0"/>
              <a:t>User can edit the values given in the profile page and these values will be saved in specific user’s database</a:t>
            </a:r>
            <a:endParaRPr lang="en-US" dirty="0"/>
          </a:p>
        </p:txBody>
      </p:sp>
      <p:sp>
        <p:nvSpPr>
          <p:cNvPr id="17" name="TextBox 16"/>
          <p:cNvSpPr txBox="1"/>
          <p:nvPr/>
        </p:nvSpPr>
        <p:spPr>
          <a:xfrm>
            <a:off x="4296015" y="4203012"/>
            <a:ext cx="2010778" cy="646331"/>
          </a:xfrm>
          <a:prstGeom prst="rect">
            <a:avLst/>
          </a:prstGeom>
          <a:noFill/>
        </p:spPr>
        <p:txBody>
          <a:bodyPr wrap="square" rtlCol="0">
            <a:spAutoFit/>
          </a:bodyPr>
          <a:lstStyle/>
          <a:p>
            <a:r>
              <a:rPr lang="en-US" dirty="0" smtClean="0"/>
              <a:t>Here’s the download option</a:t>
            </a:r>
            <a:endParaRPr lang="en-US" dirty="0"/>
          </a:p>
        </p:txBody>
      </p:sp>
      <p:sp>
        <p:nvSpPr>
          <p:cNvPr id="18" name="Right Arrow 17"/>
          <p:cNvSpPr/>
          <p:nvPr/>
        </p:nvSpPr>
        <p:spPr>
          <a:xfrm rot="8513971" flipV="1">
            <a:off x="3633125" y="5251921"/>
            <a:ext cx="1625722" cy="174098"/>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ight Arrow 18"/>
          <p:cNvSpPr/>
          <p:nvPr/>
        </p:nvSpPr>
        <p:spPr>
          <a:xfrm rot="11906696" flipV="1">
            <a:off x="9286568" y="2577140"/>
            <a:ext cx="1711623" cy="25579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1" name="Picture 10" descr="F:\5th Sem\Mini-project\Screenshot (79).png"/>
          <p:cNvPicPr/>
          <p:nvPr/>
        </p:nvPicPr>
        <p:blipFill>
          <a:blip r:embed="rId2"/>
          <a:srcRect/>
          <a:stretch>
            <a:fillRect/>
          </a:stretch>
        </p:blipFill>
        <p:spPr bwMode="auto">
          <a:xfrm>
            <a:off x="202711" y="1007707"/>
            <a:ext cx="8847984" cy="5682342"/>
          </a:xfrm>
          <a:prstGeom prst="rect">
            <a:avLst/>
          </a:prstGeom>
          <a:noFill/>
          <a:ln w="9525">
            <a:noFill/>
            <a:miter lim="800000"/>
            <a:headEnd/>
            <a:tailEnd/>
          </a:ln>
        </p:spPr>
      </p:pic>
    </p:spTree>
    <p:extLst>
      <p:ext uri="{BB962C8B-B14F-4D97-AF65-F5344CB8AC3E}">
        <p14:creationId xmlns:p14="http://schemas.microsoft.com/office/powerpoint/2010/main" xmlns="" val="23275916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smtClean="0"/>
              <a:t>References</a:t>
            </a:r>
            <a:endParaRPr lang="en-US" dirty="0"/>
          </a:p>
        </p:txBody>
      </p:sp>
      <p:sp>
        <p:nvSpPr>
          <p:cNvPr id="2" name="Content Placeholder 1"/>
          <p:cNvSpPr>
            <a:spLocks noGrp="1"/>
          </p:cNvSpPr>
          <p:nvPr>
            <p:ph idx="1"/>
          </p:nvPr>
        </p:nvSpPr>
        <p:spPr/>
        <p:txBody>
          <a:bodyPr/>
          <a:lstStyle/>
          <a:p>
            <a:r>
              <a:rPr lang="en-US" b="1" dirty="0" smtClean="0"/>
              <a:t>https://nodejs.org/en/ </a:t>
            </a:r>
          </a:p>
          <a:p>
            <a:r>
              <a:rPr lang="en-US" b="1" dirty="0" smtClean="0"/>
              <a:t>https://www.npmjs.com/ </a:t>
            </a:r>
          </a:p>
          <a:p>
            <a:r>
              <a:rPr lang="en-US" b="1" dirty="0" smtClean="0"/>
              <a:t>https://expressjs.com/ </a:t>
            </a:r>
          </a:p>
          <a:p>
            <a:r>
              <a:rPr lang="en-US" b="1" dirty="0" smtClean="0"/>
              <a:t>https://socket.io/ </a:t>
            </a:r>
          </a:p>
          <a:p>
            <a:r>
              <a:rPr lang="en-US" b="1" dirty="0" smtClean="0"/>
              <a:t>https://getbootstrap.com/</a:t>
            </a:r>
            <a:endParaRPr lang="en-US" dirty="0" smtClean="0"/>
          </a:p>
          <a:p>
            <a:r>
              <a:rPr lang="en-US" b="1" dirty="0" smtClean="0"/>
              <a:t>https://www.w3schools.com/html/ </a:t>
            </a:r>
          </a:p>
          <a:p>
            <a:r>
              <a:rPr lang="en-US" b="1" dirty="0" smtClean="0"/>
              <a:t>https://www.w3schools.com/css/ </a:t>
            </a:r>
          </a:p>
          <a:p>
            <a:r>
              <a:rPr lang="en-US" b="1" dirty="0" smtClean="0"/>
              <a:t>https://www.w3schools.com/js/lt.asp </a:t>
            </a:r>
          </a:p>
          <a:p>
            <a:r>
              <a:rPr lang="en-US" b="1" dirty="0" smtClean="0"/>
              <a:t>https://www.mongodb.com/</a:t>
            </a:r>
          </a:p>
          <a:p>
            <a:pPr>
              <a:lnSpc>
                <a:spcPct val="200000"/>
              </a:lnSpc>
            </a:pPr>
            <a:endParaRPr lang="en-US" dirty="0" smtClean="0"/>
          </a:p>
        </p:txBody>
      </p:sp>
    </p:spTree>
    <p:extLst>
      <p:ext uri="{BB962C8B-B14F-4D97-AF65-F5344CB8AC3E}">
        <p14:creationId xmlns:p14="http://schemas.microsoft.com/office/powerpoint/2010/main" xmlns="" val="28443946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2609375"/>
            <a:ext cx="10972800" cy="4525963"/>
          </a:xfrm>
        </p:spPr>
        <p:txBody>
          <a:bodyPr>
            <a:normAutofit/>
          </a:bodyPr>
          <a:lstStyle/>
          <a:p>
            <a:pPr marL="109728" indent="0" algn="ctr">
              <a:buNone/>
            </a:pPr>
            <a:r>
              <a:rPr lang="en-US" sz="8000" dirty="0" smtClean="0"/>
              <a:t>Thank You All !!</a:t>
            </a:r>
            <a:endParaRPr lang="en-US" sz="8000" dirty="0"/>
          </a:p>
        </p:txBody>
      </p:sp>
    </p:spTree>
    <p:extLst>
      <p:ext uri="{BB962C8B-B14F-4D97-AF65-F5344CB8AC3E}">
        <p14:creationId xmlns:p14="http://schemas.microsoft.com/office/powerpoint/2010/main" xmlns="" val="2299399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pPr algn="ctr"/>
            <a:r>
              <a:rPr lang="en-US" sz="4800" dirty="0" smtClean="0"/>
              <a:t>Outline</a:t>
            </a:r>
            <a:endParaRPr lang="en-US" sz="4800" dirty="0"/>
          </a:p>
        </p:txBody>
      </p:sp>
      <p:sp>
        <p:nvSpPr>
          <p:cNvPr id="2" name="Content Placeholder 1"/>
          <p:cNvSpPr>
            <a:spLocks noGrp="1"/>
          </p:cNvSpPr>
          <p:nvPr>
            <p:ph idx="1"/>
          </p:nvPr>
        </p:nvSpPr>
        <p:spPr/>
        <p:txBody>
          <a:bodyPr>
            <a:noAutofit/>
          </a:bodyPr>
          <a:lstStyle/>
          <a:p>
            <a:pPr>
              <a:lnSpc>
                <a:spcPct val="150000"/>
              </a:lnSpc>
            </a:pPr>
            <a:r>
              <a:rPr lang="en-IN" sz="2400" dirty="0" smtClean="0"/>
              <a:t>Abstract</a:t>
            </a:r>
          </a:p>
          <a:p>
            <a:pPr>
              <a:lnSpc>
                <a:spcPct val="150000"/>
              </a:lnSpc>
            </a:pPr>
            <a:r>
              <a:rPr lang="en-IN" sz="2400" dirty="0" smtClean="0"/>
              <a:t>Introduction</a:t>
            </a:r>
            <a:endParaRPr lang="en-US" sz="2400" dirty="0" smtClean="0"/>
          </a:p>
          <a:p>
            <a:pPr>
              <a:lnSpc>
                <a:spcPct val="150000"/>
              </a:lnSpc>
            </a:pPr>
            <a:r>
              <a:rPr lang="en-US" sz="2400" dirty="0" smtClean="0"/>
              <a:t>Objective </a:t>
            </a:r>
            <a:endParaRPr lang="en-US" sz="2400" dirty="0" smtClean="0"/>
          </a:p>
          <a:p>
            <a:pPr>
              <a:lnSpc>
                <a:spcPct val="150000"/>
              </a:lnSpc>
            </a:pPr>
            <a:r>
              <a:rPr lang="en-US" sz="2400" dirty="0" smtClean="0"/>
              <a:t>Project</a:t>
            </a:r>
          </a:p>
          <a:p>
            <a:pPr>
              <a:lnSpc>
                <a:spcPct val="150000"/>
              </a:lnSpc>
            </a:pPr>
            <a:endParaRPr lang="en-US" sz="2400" dirty="0" smtClean="0"/>
          </a:p>
          <a:p>
            <a:pPr>
              <a:lnSpc>
                <a:spcPct val="150000"/>
              </a:lnSpc>
            </a:pPr>
            <a:endParaRPr lang="en-US" sz="2400" dirty="0"/>
          </a:p>
        </p:txBody>
      </p:sp>
    </p:spTree>
    <p:extLst>
      <p:ext uri="{BB962C8B-B14F-4D97-AF65-F5344CB8AC3E}">
        <p14:creationId xmlns:p14="http://schemas.microsoft.com/office/powerpoint/2010/main" xmlns="" val="28322940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7334" y="839789"/>
            <a:ext cx="8596668" cy="1320800"/>
          </a:xfrm>
        </p:spPr>
        <p:txBody>
          <a:bodyPr/>
          <a:lstStyle/>
          <a:p>
            <a:r>
              <a:rPr lang="en-IN" u="sng" dirty="0" smtClean="0"/>
              <a:t>Abstract</a:t>
            </a:r>
            <a:r>
              <a:rPr lang="en-IN" u="sng" dirty="0" smtClean="0"/>
              <a:t>:</a:t>
            </a:r>
            <a:endParaRPr lang="en-US" u="sng" dirty="0"/>
          </a:p>
        </p:txBody>
      </p:sp>
      <p:sp>
        <p:nvSpPr>
          <p:cNvPr id="5" name="Content Placeholder 4"/>
          <p:cNvSpPr>
            <a:spLocks noGrp="1"/>
          </p:cNvSpPr>
          <p:nvPr>
            <p:ph idx="1"/>
          </p:nvPr>
        </p:nvSpPr>
        <p:spPr>
          <a:xfrm>
            <a:off x="677334" y="1958797"/>
            <a:ext cx="8596668" cy="3880773"/>
          </a:xfrm>
        </p:spPr>
        <p:txBody>
          <a:bodyPr>
            <a:normAutofit fontScale="92500"/>
          </a:bodyPr>
          <a:lstStyle/>
          <a:p>
            <a:pPr marL="0" indent="0" algn="just">
              <a:lnSpc>
                <a:spcPct val="150000"/>
              </a:lnSpc>
              <a:buNone/>
            </a:pPr>
            <a:r>
              <a:rPr lang="en-US" sz="2400" dirty="0" smtClean="0">
                <a:latin typeface="Times New Roman" pitchFamily="18" charset="0"/>
                <a:cs typeface="Times New Roman" pitchFamily="18" charset="0"/>
              </a:rPr>
              <a:t>ONLINE </a:t>
            </a:r>
            <a:r>
              <a:rPr lang="en-US" sz="2400" dirty="0" smtClean="0">
                <a:latin typeface="Times New Roman" pitchFamily="18" charset="0"/>
                <a:cs typeface="Times New Roman" pitchFamily="18" charset="0"/>
              </a:rPr>
              <a:t>FOOD DELIVERY SYSTEM is a website designed primarily for use in the food delivery industry. This system will allow hotels and restaurants to increase scope of business by reducing the labor cost involved. The system also allows to quickly and easily manage an online menu which customers can browse and use to place orders with just few clicks. </a:t>
            </a:r>
            <a:r>
              <a:rPr lang="en-US" sz="2400" spc="130" dirty="0" smtClean="0">
                <a:solidFill>
                  <a:srgbClr val="000000"/>
                </a:solidFill>
                <a:latin typeface="Times New Roman" pitchFamily="18" charset="0"/>
                <a:ea typeface="Calibri"/>
                <a:cs typeface="Times New Roman" pitchFamily="18" charset="0"/>
              </a:rPr>
              <a:t>Thus it is a </a:t>
            </a:r>
            <a:r>
              <a:rPr lang="en-US" sz="2400" spc="35" dirty="0" smtClean="0">
                <a:solidFill>
                  <a:srgbClr val="000000"/>
                </a:solidFill>
                <a:latin typeface="Times New Roman" pitchFamily="18" charset="0"/>
                <a:ea typeface="Calibri"/>
                <a:cs typeface="Times New Roman" pitchFamily="18" charset="0"/>
              </a:rPr>
              <a:t>simple, fast and convenient food ordering system giving </a:t>
            </a:r>
            <a:r>
              <a:rPr lang="en-US" sz="2400" dirty="0" smtClean="0">
                <a:solidFill>
                  <a:srgbClr val="000000"/>
                </a:solidFill>
                <a:latin typeface="Times New Roman" pitchFamily="18" charset="0"/>
                <a:ea typeface="Calibri"/>
                <a:cs typeface="Times New Roman" pitchFamily="18" charset="0"/>
              </a:rPr>
              <a:t>an edge over the competition at an affordable price.</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7334" y="839789"/>
            <a:ext cx="8596668" cy="1320800"/>
          </a:xfrm>
        </p:spPr>
        <p:txBody>
          <a:bodyPr/>
          <a:lstStyle/>
          <a:p>
            <a:r>
              <a:rPr lang="en-IN" u="sng" dirty="0" smtClean="0"/>
              <a:t>Introduction</a:t>
            </a:r>
            <a:r>
              <a:rPr lang="en-IN" u="sng" dirty="0" smtClean="0"/>
              <a:t>:</a:t>
            </a:r>
            <a:endParaRPr lang="en-US" u="sng" dirty="0"/>
          </a:p>
        </p:txBody>
      </p:sp>
      <p:sp>
        <p:nvSpPr>
          <p:cNvPr id="5" name="Content Placeholder 4"/>
          <p:cNvSpPr>
            <a:spLocks noGrp="1"/>
          </p:cNvSpPr>
          <p:nvPr>
            <p:ph idx="1"/>
          </p:nvPr>
        </p:nvSpPr>
        <p:spPr>
          <a:xfrm>
            <a:off x="677334" y="1958797"/>
            <a:ext cx="8596668" cy="3880773"/>
          </a:xfrm>
        </p:spPr>
        <p:txBody>
          <a:bodyPr>
            <a:normAutofit fontScale="92500"/>
          </a:bodyPr>
          <a:lstStyle/>
          <a:p>
            <a:pPr marL="0" indent="0" algn="just">
              <a:lnSpc>
                <a:spcPct val="150000"/>
              </a:lnSpc>
              <a:buNone/>
            </a:pPr>
            <a:r>
              <a:rPr lang="en-US" sz="2400" dirty="0" smtClean="0">
                <a:latin typeface="Times New Roman" pitchFamily="18" charset="0"/>
                <a:cs typeface="Times New Roman" pitchFamily="18" charset="0"/>
              </a:rPr>
              <a:t>Online </a:t>
            </a:r>
            <a:r>
              <a:rPr lang="en-US" sz="2400" dirty="0" smtClean="0">
                <a:latin typeface="Times New Roman" pitchFamily="18" charset="0"/>
                <a:cs typeface="Times New Roman" pitchFamily="18" charset="0"/>
              </a:rPr>
              <a:t>ordering system that I am proposing here, greatly simplifies the ordering process for both the customer and the restaurant. System presents an interactive and up-to-date menu with all available options in an easy to use manner. Customer can choose one or more items to place an order which will land in the Cart. Customer can view all the order details in the cart before checking </a:t>
            </a:r>
            <a:r>
              <a:rPr lang="en-US" sz="2400" dirty="0" smtClean="0">
                <a:latin typeface="Times New Roman" pitchFamily="18" charset="0"/>
                <a:cs typeface="Times New Roman" pitchFamily="18" charset="0"/>
              </a:rPr>
              <a:t>out. Customer can give their valuable feedback about the food and website also.</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7334" y="839789"/>
            <a:ext cx="8596668" cy="1320800"/>
          </a:xfrm>
        </p:spPr>
        <p:txBody>
          <a:bodyPr/>
          <a:lstStyle/>
          <a:p>
            <a:r>
              <a:rPr lang="en-IN" u="sng" dirty="0" smtClean="0"/>
              <a:t>Objective</a:t>
            </a:r>
            <a:r>
              <a:rPr lang="en-IN" u="sng" dirty="0" smtClean="0"/>
              <a:t>:</a:t>
            </a:r>
            <a:endParaRPr lang="en-US" u="sng" dirty="0"/>
          </a:p>
        </p:txBody>
      </p:sp>
      <p:sp>
        <p:nvSpPr>
          <p:cNvPr id="5" name="Content Placeholder 4"/>
          <p:cNvSpPr>
            <a:spLocks noGrp="1"/>
          </p:cNvSpPr>
          <p:nvPr>
            <p:ph idx="1"/>
          </p:nvPr>
        </p:nvSpPr>
        <p:spPr>
          <a:xfrm>
            <a:off x="677334" y="1958797"/>
            <a:ext cx="8596668" cy="3880773"/>
          </a:xfrm>
        </p:spPr>
        <p:txBody>
          <a:bodyPr>
            <a:normAutofit/>
          </a:bodyPr>
          <a:lstStyle/>
          <a:p>
            <a:pPr marL="0" indent="0" algn="just">
              <a:lnSpc>
                <a:spcPct val="150000"/>
              </a:lnSpc>
              <a:buNone/>
            </a:pPr>
            <a:r>
              <a:rPr lang="en-US" sz="2400" dirty="0" smtClean="0">
                <a:latin typeface="Times New Roman" pitchFamily="18" charset="0"/>
                <a:cs typeface="Times New Roman" pitchFamily="18" charset="0"/>
              </a:rPr>
              <a:t>Develop </a:t>
            </a:r>
            <a:r>
              <a:rPr lang="en-US" sz="2400" dirty="0" smtClean="0">
                <a:latin typeface="Times New Roman" pitchFamily="18" charset="0"/>
                <a:cs typeface="Times New Roman" pitchFamily="18" charset="0"/>
              </a:rPr>
              <a:t>a system that will allow customers to place </a:t>
            </a:r>
            <a:r>
              <a:rPr lang="en-US" sz="2400" dirty="0" smtClean="0">
                <a:latin typeface="Times New Roman" pitchFamily="18" charset="0"/>
                <a:cs typeface="Times New Roman" pitchFamily="18" charset="0"/>
              </a:rPr>
              <a:t>their food </a:t>
            </a:r>
            <a:r>
              <a:rPr lang="en-US" sz="2400" dirty="0" smtClean="0">
                <a:latin typeface="Times New Roman" pitchFamily="18" charset="0"/>
                <a:cs typeface="Times New Roman" pitchFamily="18" charset="0"/>
              </a:rPr>
              <a:t>order online and provide them with </a:t>
            </a:r>
            <a:r>
              <a:rPr lang="en-US" sz="2400" dirty="0" smtClean="0">
                <a:latin typeface="Times New Roman" pitchFamily="18" charset="0"/>
                <a:cs typeface="Times New Roman" pitchFamily="18" charset="0"/>
              </a:rPr>
              <a:t>feedback, </a:t>
            </a:r>
            <a:r>
              <a:rPr lang="en-US" sz="2400" dirty="0" smtClean="0">
                <a:latin typeface="Times New Roman" pitchFamily="18" charset="0"/>
                <a:cs typeface="Times New Roman" pitchFamily="18" charset="0"/>
              </a:rPr>
              <a:t>a generic image of the  </a:t>
            </a:r>
            <a:r>
              <a:rPr lang="en-US" sz="2400" dirty="0" smtClean="0">
                <a:latin typeface="Times New Roman" pitchFamily="18" charset="0"/>
                <a:cs typeface="Times New Roman" pitchFamily="18" charset="0"/>
              </a:rPr>
              <a:t>meal with the price of the meal as well as restaurant from where it will be delivered,  </a:t>
            </a:r>
            <a:r>
              <a:rPr lang="en-US" sz="2400" dirty="0" smtClean="0">
                <a:latin typeface="Times New Roman" pitchFamily="18" charset="0"/>
                <a:cs typeface="Times New Roman" pitchFamily="18" charset="0"/>
              </a:rPr>
              <a:t>a  list  of  side  </a:t>
            </a:r>
            <a:r>
              <a:rPr lang="en-US" sz="2400" dirty="0" smtClean="0">
                <a:latin typeface="Times New Roman" pitchFamily="18" charset="0"/>
                <a:cs typeface="Times New Roman" pitchFamily="18" charset="0"/>
              </a:rPr>
              <a:t>dishes and main  </a:t>
            </a:r>
            <a:r>
              <a:rPr lang="en-US" sz="2400" dirty="0" smtClean="0">
                <a:latin typeface="Times New Roman" pitchFamily="18" charset="0"/>
                <a:cs typeface="Times New Roman" pitchFamily="18" charset="0"/>
              </a:rPr>
              <a:t>course  </a:t>
            </a:r>
            <a:r>
              <a:rPr lang="en-US" sz="2400" dirty="0" smtClean="0">
                <a:latin typeface="Times New Roman" pitchFamily="18" charset="0"/>
                <a:cs typeface="Times New Roman" pitchFamily="18" charset="0"/>
              </a:rPr>
              <a:t>ingredients.</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0224" y="1979449"/>
            <a:ext cx="10515600" cy="4351338"/>
          </a:xfrm>
        </p:spPr>
        <p:txBody>
          <a:bodyPr/>
          <a:lstStyle/>
          <a:p>
            <a:pPr marL="0" indent="0" algn="ctr">
              <a:buNone/>
            </a:pPr>
            <a:r>
              <a:rPr lang="en-US" sz="2800" dirty="0" smtClean="0"/>
              <a:t>A Project Work </a:t>
            </a:r>
            <a:r>
              <a:rPr lang="en-US" sz="2800" dirty="0" smtClean="0"/>
              <a:t>On</a:t>
            </a:r>
          </a:p>
          <a:p>
            <a:pPr marL="0" indent="0" algn="ctr">
              <a:buNone/>
            </a:pPr>
            <a:endParaRPr lang="en-US" sz="2200" dirty="0" smtClean="0"/>
          </a:p>
          <a:p>
            <a:pPr marL="0" indent="0" algn="ctr">
              <a:lnSpc>
                <a:spcPct val="150000"/>
              </a:lnSpc>
              <a:buNone/>
            </a:pPr>
            <a:r>
              <a:rPr lang="en-IN" sz="5400" u="sng" dirty="0" smtClean="0">
                <a:solidFill>
                  <a:schemeClr val="accent6">
                    <a:lumMod val="50000"/>
                  </a:schemeClr>
                </a:solidFill>
                <a:latin typeface="Arial" panose="020B0604020202020204" pitchFamily="34" charset="0"/>
                <a:cs typeface="Arial" panose="020B0604020202020204" pitchFamily="34" charset="0"/>
              </a:rPr>
              <a:t>Food Ordering Web Application</a:t>
            </a:r>
            <a:endParaRPr lang="en-US" sz="5400" u="sng" dirty="0" smtClean="0">
              <a:solidFill>
                <a:schemeClr val="accent6">
                  <a:lumMod val="50000"/>
                </a:schemeClr>
              </a:solidFill>
              <a:latin typeface="Arial" panose="020B0604020202020204" pitchFamily="34" charset="0"/>
              <a:cs typeface="Arial" panose="020B0604020202020204" pitchFamily="34" charset="0"/>
            </a:endParaRPr>
          </a:p>
          <a:p>
            <a:pPr marL="0" indent="0" algn="ctr">
              <a:lnSpc>
                <a:spcPct val="150000"/>
              </a:lnSpc>
              <a:buNone/>
            </a:pPr>
            <a:r>
              <a:rPr lang="en-US" sz="2800" dirty="0" smtClean="0">
                <a:cs typeface="Arial" panose="020B0604020202020204" pitchFamily="34" charset="0"/>
              </a:rPr>
              <a:t>Project </a:t>
            </a:r>
            <a:r>
              <a:rPr lang="en-US" sz="2800" dirty="0" smtClean="0">
                <a:cs typeface="Arial" panose="020B0604020202020204" pitchFamily="34" charset="0"/>
              </a:rPr>
              <a:t>Mentor : Mr. </a:t>
            </a:r>
            <a:r>
              <a:rPr lang="en-US" sz="2800" dirty="0" smtClean="0">
                <a:cs typeface="Arial" panose="020B0604020202020204" pitchFamily="34" charset="0"/>
              </a:rPr>
              <a:t>Pankaj Kapoor</a:t>
            </a:r>
            <a:endParaRPr lang="en-US" sz="2800" dirty="0" smtClean="0">
              <a:cs typeface="Arial" panose="020B0604020202020204" pitchFamily="34" charset="0"/>
            </a:endParaRPr>
          </a:p>
        </p:txBody>
      </p:sp>
    </p:spTree>
    <p:extLst>
      <p:ext uri="{BB962C8B-B14F-4D97-AF65-F5344CB8AC3E}">
        <p14:creationId xmlns:p14="http://schemas.microsoft.com/office/powerpoint/2010/main" xmlns="" val="36749224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928" y="254252"/>
            <a:ext cx="11104765" cy="1108017"/>
          </a:xfrm>
        </p:spPr>
        <p:txBody>
          <a:bodyPr/>
          <a:lstStyle/>
          <a:p>
            <a:pPr algn="ctr"/>
            <a:r>
              <a:rPr lang="en-US"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	Main</a:t>
            </a:r>
            <a:r>
              <a:rPr lang="en-US"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n-US"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Page</a:t>
            </a:r>
            <a:endParaRPr lang="en-US"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4" name="Right Arrow 13"/>
          <p:cNvSpPr/>
          <p:nvPr/>
        </p:nvSpPr>
        <p:spPr>
          <a:xfrm rot="21421004" flipV="1">
            <a:off x="3025560" y="3197617"/>
            <a:ext cx="1950726" cy="17151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Right Arrow 15"/>
          <p:cNvSpPr/>
          <p:nvPr/>
        </p:nvSpPr>
        <p:spPr>
          <a:xfrm rot="21421004" flipV="1">
            <a:off x="3090516" y="4405108"/>
            <a:ext cx="1950726" cy="17151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7" name="Right Arrow 16"/>
          <p:cNvSpPr/>
          <p:nvPr/>
        </p:nvSpPr>
        <p:spPr>
          <a:xfrm rot="9604192" flipV="1">
            <a:off x="5852170" y="5109168"/>
            <a:ext cx="1950726" cy="188550"/>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5" name="Content Placeholder 14" descr="C:\Users\HP\Downloads\Screenshot (73).png"/>
          <p:cNvPicPr>
            <a:picLocks noGrp="1"/>
          </p:cNvPicPr>
          <p:nvPr>
            <p:ph idx="1"/>
          </p:nvPr>
        </p:nvPicPr>
        <p:blipFill>
          <a:blip r:embed="rId2"/>
          <a:srcRect/>
          <a:stretch>
            <a:fillRect/>
          </a:stretch>
        </p:blipFill>
        <p:spPr bwMode="auto">
          <a:xfrm>
            <a:off x="643811" y="1166327"/>
            <a:ext cx="10916817" cy="5122505"/>
          </a:xfrm>
          <a:prstGeom prst="rect">
            <a:avLst/>
          </a:prstGeom>
          <a:noFill/>
          <a:ln w="9525">
            <a:noFill/>
            <a:miter lim="800000"/>
            <a:headEnd/>
            <a:tailEnd/>
          </a:ln>
        </p:spPr>
      </p:pic>
    </p:spTree>
    <p:extLst>
      <p:ext uri="{BB962C8B-B14F-4D97-AF65-F5344CB8AC3E}">
        <p14:creationId xmlns:p14="http://schemas.microsoft.com/office/powerpoint/2010/main" xmlns="" val="3106536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51782" y="165654"/>
            <a:ext cx="8596668" cy="982011"/>
          </a:xfrm>
        </p:spPr>
        <p:txBody>
          <a:bodyPr>
            <a:normAutofit/>
          </a:bodyPr>
          <a:lstStyle/>
          <a:p>
            <a:pPr algn="ctr"/>
            <a:r>
              <a:rPr lang="en-IN" dirty="0" smtClean="0">
                <a:effectLst>
                  <a:outerShdw blurRad="38100" dist="38100" dir="2700000" algn="tl">
                    <a:srgbClr val="000000">
                      <a:alpha val="43137"/>
                    </a:srgbClr>
                  </a:outerShdw>
                </a:effectLst>
                <a:latin typeface="Times New Roman" pitchFamily="18" charset="0"/>
                <a:cs typeface="Times New Roman" pitchFamily="18" charset="0"/>
              </a:rPr>
              <a:t>Sign </a:t>
            </a:r>
            <a:r>
              <a:rPr lang="en-IN" dirty="0" smtClean="0">
                <a:effectLst>
                  <a:outerShdw blurRad="38100" dist="38100" dir="2700000" algn="tl">
                    <a:srgbClr val="000000">
                      <a:alpha val="43137"/>
                    </a:srgbClr>
                  </a:outerShdw>
                </a:effectLst>
                <a:latin typeface="Times New Roman" pitchFamily="18" charset="0"/>
                <a:cs typeface="Times New Roman" pitchFamily="18" charset="0"/>
              </a:rPr>
              <a:t>up </a:t>
            </a:r>
            <a:r>
              <a:rPr lang="en-IN" dirty="0" smtClean="0">
                <a:effectLst>
                  <a:outerShdw blurRad="38100" dist="38100" dir="2700000" algn="tl">
                    <a:srgbClr val="000000">
                      <a:alpha val="43137"/>
                    </a:srgbClr>
                  </a:outerShdw>
                </a:effectLst>
                <a:latin typeface="Times New Roman" pitchFamily="18" charset="0"/>
                <a:cs typeface="Times New Roman" pitchFamily="18" charset="0"/>
              </a:rPr>
              <a:t>Page</a:t>
            </a:r>
            <a:endParaRPr lang="en-US"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9" name="Right Arrow 8"/>
          <p:cNvSpPr/>
          <p:nvPr/>
        </p:nvSpPr>
        <p:spPr>
          <a:xfrm rot="11809404" flipV="1">
            <a:off x="5559888" y="5269670"/>
            <a:ext cx="1570470" cy="139859"/>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Right Arrow 9"/>
          <p:cNvSpPr/>
          <p:nvPr/>
        </p:nvSpPr>
        <p:spPr>
          <a:xfrm rot="11904794" flipV="1">
            <a:off x="5639889" y="3714467"/>
            <a:ext cx="1570470" cy="139859"/>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4" name="Picture 13" descr="C:\Users\HP\Downloads\Screenshot (71).png"/>
          <p:cNvPicPr/>
          <p:nvPr/>
        </p:nvPicPr>
        <p:blipFill>
          <a:blip r:embed="rId2"/>
          <a:srcRect/>
          <a:stretch>
            <a:fillRect/>
          </a:stretch>
        </p:blipFill>
        <p:spPr bwMode="auto">
          <a:xfrm>
            <a:off x="494522" y="1018309"/>
            <a:ext cx="11364685" cy="5597095"/>
          </a:xfrm>
          <a:prstGeom prst="rect">
            <a:avLst/>
          </a:prstGeom>
          <a:noFill/>
          <a:ln w="9525">
            <a:noFill/>
            <a:miter lim="800000"/>
            <a:headEnd/>
            <a:tailEnd/>
          </a:ln>
        </p:spPr>
      </p:pic>
    </p:spTree>
    <p:extLst>
      <p:ext uri="{BB962C8B-B14F-4D97-AF65-F5344CB8AC3E}">
        <p14:creationId xmlns:p14="http://schemas.microsoft.com/office/powerpoint/2010/main" xmlns="" val="36243237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3197" y="354723"/>
            <a:ext cx="10515600" cy="1325563"/>
          </a:xfrm>
        </p:spPr>
        <p:txBody>
          <a:bodyPr/>
          <a:lstStyle/>
          <a:p>
            <a:pPr algn="ctr"/>
            <a:r>
              <a:rPr lang="en-US" dirty="0" smtClean="0">
                <a:effectLst>
                  <a:outerShdw blurRad="38100" dist="38100" dir="2700000" algn="tl">
                    <a:srgbClr val="000000">
                      <a:alpha val="43137"/>
                    </a:srgbClr>
                  </a:outerShdw>
                </a:effectLst>
                <a:latin typeface="Times New Roman" pitchFamily="18" charset="0"/>
                <a:cs typeface="Times New Roman" pitchFamily="18" charset="0"/>
              </a:rPr>
              <a:t>Login</a:t>
            </a:r>
            <a:r>
              <a:rPr lang="en-US" dirty="0" smtClean="0">
                <a:effectLst>
                  <a:outerShdw blurRad="38100" dist="38100" dir="2700000" algn="tl">
                    <a:srgbClr val="000000">
                      <a:alpha val="43137"/>
                    </a:srgbClr>
                  </a:outerShdw>
                </a:effectLst>
                <a:latin typeface="Times New Roman" pitchFamily="18" charset="0"/>
                <a:cs typeface="Times New Roman" pitchFamily="18" charset="0"/>
              </a:rPr>
              <a:t> </a:t>
            </a:r>
            <a:r>
              <a:rPr lang="en-US" dirty="0" smtClean="0">
                <a:effectLst>
                  <a:outerShdw blurRad="38100" dist="38100" dir="2700000" algn="tl">
                    <a:srgbClr val="000000">
                      <a:alpha val="43137"/>
                    </a:srgbClr>
                  </a:outerShdw>
                </a:effectLst>
                <a:latin typeface="Times New Roman" pitchFamily="18" charset="0"/>
                <a:cs typeface="Times New Roman" pitchFamily="18" charset="0"/>
              </a:rPr>
              <a:t>Up Page</a:t>
            </a:r>
            <a:endParaRPr lang="en-US"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12" name="Right Arrow 11"/>
          <p:cNvSpPr/>
          <p:nvPr/>
        </p:nvSpPr>
        <p:spPr>
          <a:xfrm rot="10800000" flipV="1">
            <a:off x="5889475" y="4237831"/>
            <a:ext cx="1815523" cy="12497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Right Arrow 12"/>
          <p:cNvSpPr/>
          <p:nvPr/>
        </p:nvSpPr>
        <p:spPr>
          <a:xfrm rot="253007" flipV="1">
            <a:off x="2785928" y="2595434"/>
            <a:ext cx="1815523" cy="12497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Right Arrow 13"/>
          <p:cNvSpPr/>
          <p:nvPr/>
        </p:nvSpPr>
        <p:spPr>
          <a:xfrm rot="21048739" flipV="1">
            <a:off x="2946781" y="3479277"/>
            <a:ext cx="1815523" cy="124974"/>
          </a:xfrm>
          <a:prstGeom prst="rightArrow">
            <a:avLst/>
          </a:prstGeom>
          <a:solidFill>
            <a:schemeClr val="bg1">
              <a:lumMod val="6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9" name="Picture 18" descr="C:\Users\HP\Downloads\Screenshot (72).png"/>
          <p:cNvPicPr/>
          <p:nvPr/>
        </p:nvPicPr>
        <p:blipFill>
          <a:blip r:embed="rId2" cstate="print"/>
          <a:srcRect/>
          <a:stretch>
            <a:fillRect/>
          </a:stretch>
        </p:blipFill>
        <p:spPr bwMode="auto">
          <a:xfrm>
            <a:off x="597159" y="1455575"/>
            <a:ext cx="11122090" cy="5057191"/>
          </a:xfrm>
          <a:prstGeom prst="rect">
            <a:avLst/>
          </a:prstGeom>
          <a:noFill/>
          <a:ln w="9525">
            <a:noFill/>
            <a:miter lim="800000"/>
            <a:headEnd/>
            <a:tailEnd/>
          </a:ln>
        </p:spPr>
      </p:pic>
    </p:spTree>
    <p:extLst>
      <p:ext uri="{BB962C8B-B14F-4D97-AF65-F5344CB8AC3E}">
        <p14:creationId xmlns:p14="http://schemas.microsoft.com/office/powerpoint/2010/main" xmlns="" val="171737184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1352</TotalTime>
  <Words>464</Words>
  <Application>Microsoft Office PowerPoint</Application>
  <PresentationFormat>Custom</PresentationFormat>
  <Paragraphs>65</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Facet</vt:lpstr>
      <vt:lpstr>Food Ordering Web Application</vt:lpstr>
      <vt:lpstr>Outline</vt:lpstr>
      <vt:lpstr>Abstract:</vt:lpstr>
      <vt:lpstr>Introduction:</vt:lpstr>
      <vt:lpstr>Objective:</vt:lpstr>
      <vt:lpstr>Slide 6</vt:lpstr>
      <vt:lpstr> Main Page</vt:lpstr>
      <vt:lpstr>Sign up Page</vt:lpstr>
      <vt:lpstr>Login Up Page</vt:lpstr>
      <vt:lpstr>Login Page (2)</vt:lpstr>
      <vt:lpstr>Feedback Page</vt:lpstr>
      <vt:lpstr>Menu Section</vt:lpstr>
      <vt:lpstr>Ordering Cart section</vt:lpstr>
      <vt:lpstr>About Us section</vt:lpstr>
      <vt:lpstr>Profile Page </vt:lpstr>
      <vt:lpstr>References</vt:lpstr>
      <vt:lpstr>Slide 17</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Computer Engineering &amp; Applications</dc:title>
  <dc:creator>aman mangla</dc:creator>
  <cp:lastModifiedBy>HP</cp:lastModifiedBy>
  <cp:revision>79</cp:revision>
  <dcterms:created xsi:type="dcterms:W3CDTF">2019-08-28T15:22:07Z</dcterms:created>
  <dcterms:modified xsi:type="dcterms:W3CDTF">2019-11-27T17:54:24Z</dcterms:modified>
</cp:coreProperties>
</file>